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4" r:id="rId4"/>
    <p:sldId id="275" r:id="rId5"/>
    <p:sldId id="264" r:id="rId6"/>
    <p:sldId id="263" r:id="rId7"/>
    <p:sldId id="266" r:id="rId8"/>
    <p:sldId id="267" r:id="rId9"/>
    <p:sldId id="268" r:id="rId10"/>
    <p:sldId id="269" r:id="rId11"/>
    <p:sldId id="270" r:id="rId12"/>
    <p:sldId id="273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7" r:id="rId23"/>
    <p:sldId id="288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OAJ6328\2%200%201%203\C%20I%20V%20I%20S%20M%20O%20%20%20F%20I%20S%20C%20A%20L%20%20%202013\UNIVERSIDADES\Matricula%20%20UNIVERSIDADES%2001%20ago%20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MOAJ6328\2%200%201%203\C%20I%20V%20I%20S%20M%20O%20%20%20F%20I%20S%20C%20A%20L%20%20%202013\UNIVERSIDADES\Matricula%20%20UNIVERSIDADES%2001%20ago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AJ6328\2%200%201%203\C%20I%20V%20I%20S%20M%20O%20%20%20F%20I%20S%20C%20A%20L%20%20%202013\UNIVERSIDADES\Matricula%20%20UNIVERSIDADES%2001%20ago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Asisitentes</c:v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3333333333333402E-2"/>
                  <c:y val="-3.2442058629259418E-2"/>
                </c:manualLayout>
              </c:layout>
              <c:showVal val="1"/>
            </c:dLbl>
            <c:dLbl>
              <c:idx val="1"/>
              <c:layout>
                <c:manualLayout>
                  <c:x val="3.0555555555555652E-2"/>
                  <c:y val="-1.8538319216719567E-2"/>
                </c:manualLayout>
              </c:layout>
              <c:showVal val="1"/>
            </c:dLbl>
            <c:dLbl>
              <c:idx val="2"/>
              <c:layout>
                <c:manualLayout>
                  <c:x val="3.0555555555555634E-2"/>
                  <c:y val="-1.853831921671956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Hoja1!$E$4:$G$4</c:f>
              <c:strCache>
                <c:ptCount val="3"/>
                <c:pt idx="0">
                  <c:v>Asistentes</c:v>
                </c:pt>
                <c:pt idx="1">
                  <c:v>Solicitud de
Inscripción al RFC</c:v>
                </c:pt>
                <c:pt idx="2">
                  <c:v>Solicitud de
Enrolamiento Fiel</c:v>
                </c:pt>
              </c:strCache>
            </c:strRef>
          </c:cat>
          <c:val>
            <c:numRef>
              <c:f>Hoja1!$E$38:$G$38</c:f>
              <c:numCache>
                <c:formatCode>General</c:formatCode>
                <c:ptCount val="3"/>
                <c:pt idx="0">
                  <c:v>520</c:v>
                </c:pt>
                <c:pt idx="1">
                  <c:v>367</c:v>
                </c:pt>
                <c:pt idx="2">
                  <c:v>357</c:v>
                </c:pt>
              </c:numCache>
            </c:numRef>
          </c:val>
        </c:ser>
        <c:shape val="box"/>
        <c:axId val="65761280"/>
        <c:axId val="65762816"/>
        <c:axId val="0"/>
      </c:bar3DChart>
      <c:catAx>
        <c:axId val="657612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65762816"/>
        <c:crosses val="autoZero"/>
        <c:auto val="1"/>
        <c:lblAlgn val="ctr"/>
        <c:lblOffset val="100"/>
      </c:catAx>
      <c:valAx>
        <c:axId val="65762816"/>
        <c:scaling>
          <c:orientation val="minMax"/>
        </c:scaling>
        <c:axPos val="l"/>
        <c:majorGridlines/>
        <c:numFmt formatCode="General" sourceLinked="1"/>
        <c:tickLblPos val="nextTo"/>
        <c:crossAx val="65761280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s-MX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plotArea>
      <c:layout>
        <c:manualLayout>
          <c:layoutTarget val="inner"/>
          <c:xMode val="edge"/>
          <c:yMode val="edge"/>
          <c:x val="5.2887205404850195E-2"/>
          <c:y val="5.4999068913400319E-2"/>
          <c:w val="0.94711279459514952"/>
          <c:h val="0.73017976467327583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CC6600"/>
              </a:solidFill>
            </c:spPr>
          </c:dPt>
          <c:dPt>
            <c:idx val="5"/>
            <c:spPr>
              <a:solidFill>
                <a:srgbClr val="CC6600"/>
              </a:solidFill>
            </c:spPr>
          </c:dPt>
          <c:dPt>
            <c:idx val="6"/>
            <c:spPr>
              <a:solidFill>
                <a:srgbClr val="CC6600"/>
              </a:solidFill>
            </c:spPr>
          </c:dPt>
          <c:dLbls>
            <c:dLbl>
              <c:idx val="0"/>
              <c:layout>
                <c:manualLayout>
                  <c:x val="1.7848672768476719E-2"/>
                  <c:y val="-1.8503402549899989E-2"/>
                </c:manualLayout>
              </c:layout>
              <c:showVal val="1"/>
            </c:dLbl>
            <c:dLbl>
              <c:idx val="1"/>
              <c:layout>
                <c:manualLayout>
                  <c:x val="1.4873893973730594E-2"/>
                  <c:y val="-1.3877551912425056E-2"/>
                </c:manualLayout>
              </c:layout>
              <c:showVal val="1"/>
            </c:dLbl>
            <c:dLbl>
              <c:idx val="2"/>
              <c:layout>
                <c:manualLayout>
                  <c:x val="1.9336062165849772E-2"/>
                  <c:y val="-9.2517012749500048E-3"/>
                </c:manualLayout>
              </c:layout>
              <c:showVal val="1"/>
            </c:dLbl>
            <c:dLbl>
              <c:idx val="3"/>
              <c:layout>
                <c:manualLayout>
                  <c:x val="1.6361283371103659E-2"/>
                  <c:y val="-2.3129253187374986E-2"/>
                </c:manualLayout>
              </c:layout>
              <c:showVal val="1"/>
            </c:dLbl>
            <c:dLbl>
              <c:idx val="4"/>
              <c:layout>
                <c:manualLayout>
                  <c:x val="1.4889171016259809E-2"/>
                  <c:y val="-1.3877916152632674E-2"/>
                </c:manualLayout>
              </c:layout>
              <c:showVal val="1"/>
            </c:dLbl>
            <c:dLbl>
              <c:idx val="5"/>
              <c:layout>
                <c:manualLayout>
                  <c:x val="7.4750547981150498E-3"/>
                  <c:y val="-4.1632655737274947E-2"/>
                </c:manualLayout>
              </c:layout>
              <c:showVal val="1"/>
            </c:dLbl>
            <c:dLbl>
              <c:idx val="6"/>
              <c:layout>
                <c:manualLayout>
                  <c:x val="1.3401710381650321E-2"/>
                  <c:y val="-4.163265573727494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Hoja1!$K$45:$Q$45</c:f>
              <c:strCache>
                <c:ptCount val="7"/>
                <c:pt idx="0">
                  <c:v>Personas atendidas en el Módulo </c:v>
                </c:pt>
                <c:pt idx="1">
                  <c:v>Inscripción
RFC</c:v>
                </c:pt>
                <c:pt idx="2">
                  <c:v>Cambio de domicilio </c:v>
                </c:pt>
                <c:pt idx="3">
                  <c:v>Contraseña </c:v>
                </c:pt>
                <c:pt idx="4">
                  <c:v>Enrolamiento Fiel </c:v>
                </c:pt>
                <c:pt idx="5">
                  <c:v>Renovación
Fiel</c:v>
                </c:pt>
                <c:pt idx="6">
                  <c:v>Revocación
Fiel </c:v>
                </c:pt>
              </c:strCache>
            </c:strRef>
          </c:cat>
          <c:val>
            <c:numRef>
              <c:f>Hoja1!$K$46:$Q$46</c:f>
              <c:numCache>
                <c:formatCode>General</c:formatCode>
                <c:ptCount val="7"/>
                <c:pt idx="0">
                  <c:v>219</c:v>
                </c:pt>
                <c:pt idx="1">
                  <c:v>95</c:v>
                </c:pt>
                <c:pt idx="2">
                  <c:v>81</c:v>
                </c:pt>
                <c:pt idx="3">
                  <c:v>185</c:v>
                </c:pt>
                <c:pt idx="4">
                  <c:v>169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hape val="box"/>
        <c:axId val="67187840"/>
        <c:axId val="67189376"/>
        <c:axId val="0"/>
      </c:bar3DChart>
      <c:catAx>
        <c:axId val="6718784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/>
            </a:pPr>
            <a:endParaRPr lang="es-MX"/>
          </a:p>
        </c:txPr>
        <c:crossAx val="67189376"/>
        <c:crosses val="autoZero"/>
        <c:auto val="1"/>
        <c:lblAlgn val="ctr"/>
        <c:lblOffset val="100"/>
      </c:catAx>
      <c:valAx>
        <c:axId val="67189376"/>
        <c:scaling>
          <c:orientation val="minMax"/>
        </c:scaling>
        <c:axPos val="l"/>
        <c:majorGridlines/>
        <c:numFmt formatCode="General" sourceLinked="1"/>
        <c:tickLblPos val="nextTo"/>
        <c:crossAx val="67187840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s-MX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view3D>
      <c:rotX val="30"/>
      <c:rotY val="160"/>
      <c:perspective val="20"/>
    </c:view3D>
    <c:plotArea>
      <c:layout>
        <c:manualLayout>
          <c:layoutTarget val="inner"/>
          <c:xMode val="edge"/>
          <c:yMode val="edge"/>
          <c:x val="8.7197757436552989E-2"/>
          <c:y val="0.14768503937007874"/>
          <c:w val="0.79641622633824016"/>
          <c:h val="0.7638891805191030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63500" h="25400"/>
              <a:bevelB/>
            </a:sp3d>
          </c:spPr>
          <c:dPt>
            <c:idx val="0"/>
            <c:explosion val="28"/>
          </c:dPt>
          <c:dPt>
            <c:idx val="1"/>
            <c:explosion val="14"/>
          </c:dPt>
          <c:dPt>
            <c:idx val="2"/>
            <c:explosion val="22"/>
          </c:dPt>
          <c:dPt>
            <c:idx val="3"/>
            <c:explosion val="25"/>
          </c:dPt>
          <c:dPt>
            <c:idx val="5"/>
            <c:explosion val="38"/>
          </c:dPt>
          <c:dLbls>
            <c:dLbl>
              <c:idx val="0"/>
              <c:layout>
                <c:manualLayout>
                  <c:x val="-6.2867018929408047E-2"/>
                  <c:y val="0.10370370370370385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1.7962005408402291E-2"/>
                  <c:y val="7.7777777777777779E-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4.4905013521005704E-2"/>
                  <c:y val="-6.2962962962962984E-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2.0550938550140872E-2"/>
                  <c:y val="-0.3388888888888905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0.11874989392516491"/>
                  <c:y val="9.9074074074074314E-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9.5792880258899857E-2"/>
                  <c:y val="0.11574074074074091"/>
                </c:manualLayout>
              </c:layout>
              <c:dLblPos val="bestFit"/>
              <c:showCatName val="1"/>
              <c:showPercent val="1"/>
              <c:separator>
</c:separator>
            </c:dLbl>
            <c:numFmt formatCode="0.0%" sourceLinked="0"/>
            <c:dLblPos val="outEnd"/>
            <c:showCatName val="1"/>
            <c:showPercent val="1"/>
            <c:separator>
</c:separator>
            <c:showLeaderLines val="1"/>
          </c:dLbls>
          <c:cat>
            <c:strRef>
              <c:f>Hoja1!$L$45:$Q$45</c:f>
              <c:strCache>
                <c:ptCount val="6"/>
                <c:pt idx="0">
                  <c:v>Inscripción
RFC</c:v>
                </c:pt>
                <c:pt idx="1">
                  <c:v>Cambio de domicilio </c:v>
                </c:pt>
                <c:pt idx="2">
                  <c:v>Contraseña </c:v>
                </c:pt>
                <c:pt idx="3">
                  <c:v>Enrolamiento Fiel </c:v>
                </c:pt>
                <c:pt idx="4">
                  <c:v>Renovación
Fiel</c:v>
                </c:pt>
                <c:pt idx="5">
                  <c:v>Revocación
Fiel </c:v>
                </c:pt>
              </c:strCache>
            </c:strRef>
          </c:cat>
          <c:val>
            <c:numRef>
              <c:f>Hoja1!$L$46:$Q$46</c:f>
              <c:numCache>
                <c:formatCode>General</c:formatCode>
                <c:ptCount val="6"/>
                <c:pt idx="0">
                  <c:v>95</c:v>
                </c:pt>
                <c:pt idx="1">
                  <c:v>81</c:v>
                </c:pt>
                <c:pt idx="2">
                  <c:v>185</c:v>
                </c:pt>
                <c:pt idx="3">
                  <c:v>169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</c:pie3DChart>
    </c:plotArea>
    <c:plotVisOnly val="1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100" b="1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0.21102</cdr:x>
      <cdr:y>0.37981</cdr:y>
    </cdr:from>
    <cdr:to>
      <cdr:x>0.34362</cdr:x>
      <cdr:y>0.45468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08112" y="936104"/>
          <a:ext cx="633456" cy="184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100%</a:t>
          </a:r>
        </a:p>
      </cdr:txBody>
    </cdr:sp>
  </cdr:relSizeAnchor>
  <cdr:relSizeAnchor xmlns:cdr="http://schemas.openxmlformats.org/drawingml/2006/chartDrawing">
    <cdr:from>
      <cdr:x>0.45219</cdr:x>
      <cdr:y>0.5259</cdr:y>
    </cdr:from>
    <cdr:to>
      <cdr:x>0.56604</cdr:x>
      <cdr:y>0.60077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160240" y="1296144"/>
          <a:ext cx="543913" cy="184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MX" sz="10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70.6%</a:t>
          </a:r>
          <a:endParaRPr lang="es-MX" sz="10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0.69335</cdr:x>
      <cdr:y>0.55511</cdr:y>
    </cdr:from>
    <cdr:to>
      <cdr:x>0.80946</cdr:x>
      <cdr:y>0.62997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3312368" y="1368152"/>
          <a:ext cx="554694" cy="184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MX" sz="10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68.7%</a:t>
          </a:r>
          <a:endParaRPr lang="es-MX" sz="10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0.13926</cdr:x>
      <cdr:y>0.37863</cdr:y>
    </cdr:from>
    <cdr:to>
      <cdr:x>0.20303</cdr:x>
      <cdr:y>0.46878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95183" y="1039494"/>
          <a:ext cx="547300" cy="247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MX" sz="900" b="1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100%</a:t>
          </a:r>
        </a:p>
      </cdr:txBody>
    </cdr:sp>
  </cdr:relSizeAnchor>
  <cdr:relSizeAnchor xmlns:cdr="http://schemas.openxmlformats.org/drawingml/2006/chartDrawing">
    <cdr:from>
      <cdr:x>0.25472</cdr:x>
      <cdr:y>0.56698</cdr:y>
    </cdr:from>
    <cdr:to>
      <cdr:x>0.32607</cdr:x>
      <cdr:y>0.6503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1944216" y="1440160"/>
          <a:ext cx="544657" cy="21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43.4%</a:t>
          </a:r>
          <a:endParaRPr lang="es-MX" sz="9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0.36284</cdr:x>
      <cdr:y>0.59514</cdr:y>
    </cdr:from>
    <cdr:to>
      <cdr:x>0.4434</cdr:x>
      <cdr:y>0.67845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2769502" y="1511681"/>
          <a:ext cx="614873" cy="211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37.0%</a:t>
          </a:r>
          <a:endParaRPr lang="es-MX" sz="9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0.48113</cdr:x>
      <cdr:y>0.42524</cdr:y>
    </cdr:from>
    <cdr:to>
      <cdr:x>0.55248</cdr:x>
      <cdr:y>0.50856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3672408" y="1080120"/>
          <a:ext cx="544604" cy="21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84.5%</a:t>
          </a:r>
          <a:endParaRPr lang="es-MX" sz="9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0.59434</cdr:x>
      <cdr:y>0.45359</cdr:y>
    </cdr:from>
    <cdr:to>
      <cdr:x>0.66837</cdr:x>
      <cdr:y>0.5369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4536504" y="1152128"/>
          <a:ext cx="565060" cy="211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77.2%</a:t>
          </a:r>
          <a:endParaRPr lang="es-MX" sz="9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0.72664</cdr:x>
      <cdr:y>0.69319</cdr:y>
    </cdr:from>
    <cdr:to>
      <cdr:x>0.79039</cdr:x>
      <cdr:y>0.77651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5546303" y="1760736"/>
          <a:ext cx="486594" cy="21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0.5%</a:t>
          </a:r>
          <a:endParaRPr lang="es-MX" sz="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0.83468</cdr:x>
      <cdr:y>0.6898</cdr:y>
    </cdr:from>
    <cdr:to>
      <cdr:x>0.89844</cdr:x>
      <cdr:y>0.77312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370995" y="1752121"/>
          <a:ext cx="486670" cy="21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0.5%</a:t>
          </a:r>
          <a:endParaRPr lang="es-MX" sz="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2D5F-D098-4EAC-BE30-949B1515058F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EFB1-4506-4265-95AD-B078A6BF5A7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1728191" cy="102757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516216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Noviembre 2013</a:t>
            </a:r>
            <a:endParaRPr lang="es-MX" dirty="0"/>
          </a:p>
        </p:txBody>
      </p:sp>
      <p:pic>
        <p:nvPicPr>
          <p:cNvPr id="8" name="7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64288" y="188640"/>
            <a:ext cx="1565695" cy="112416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259632" y="1905506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Universidad Tecnológica General Mariano Escobedo</a:t>
            </a:r>
          </a:p>
          <a:p>
            <a:pPr algn="ctr"/>
            <a:endParaRPr lang="es-MX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Programa de Educación Fiscal</a:t>
            </a:r>
          </a:p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1691680" y="2276872"/>
            <a:ext cx="38884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Objetivo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Realizar acciones de difusión y educación fiscal entre la Universidad Tecnológica General Mariano Escobedo y el Servicio de Administración Tributaria, para contribuir al fomento de la cultura contributiva dentro de la Universidad.</a:t>
            </a:r>
            <a:endParaRPr lang="es-MX" sz="2000" dirty="0"/>
          </a:p>
        </p:txBody>
      </p:sp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691680" y="90872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Programa de Educación Fiscal en la Universidad Tecnológica Gral. Mariano Escobedo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6" descr="http://img.webme.com/pic/t/tequiquia/utevisitach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2806113"/>
            <a:ext cx="3240360" cy="31571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1357290" y="928670"/>
            <a:ext cx="74295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Acciones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Promover el Programa Nacional de Educación Fiscal, a través de:</a:t>
            </a:r>
          </a:p>
          <a:p>
            <a:pPr marL="363538" indent="-1889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Materias</a:t>
            </a:r>
          </a:p>
          <a:p>
            <a:pPr marL="363538" indent="-1889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Talleres</a:t>
            </a:r>
          </a:p>
          <a:p>
            <a:pPr marL="363538" indent="-1889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Cursos</a:t>
            </a:r>
          </a:p>
          <a:p>
            <a:pPr marL="363538" indent="-1889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Conferencias</a:t>
            </a:r>
          </a:p>
          <a:p>
            <a:pPr marL="363538" indent="-1889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Actividades educativas en materia fiscal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Dirigido a alumnos de nivel Técnico Superior Universitario y Licenciatura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pic>
        <p:nvPicPr>
          <p:cNvPr id="1026" name="Picture 2" descr="C:\Users\morozco\AppData\Local\Microsoft\Windows\Temporary Internet Files\Content.Outlook\HX4WXGMM\FIRMA CONVENIO SAT 2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5" y="1928802"/>
            <a:ext cx="5334005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68760"/>
            <a:ext cx="65527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¿Por qué es importante incluir la educación fiscal en el ámbito universitario?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Para generar la reflexión sobre las responsabilidades ciudadanas y orientar la formación del universitario con un enfoque que integre los conocimientos técnicos y operativos para el cumplimiento de las obligaciones tributarias.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Así como, de aquellos elementos éticos que le permitan tomar una decisión acertada en cada momento que se vincule con la Administración Pública, a fin de que impacte de manera positiva con su entorno inmediato y con su país.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052736"/>
            <a:ext cx="65527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¿Cuál es el propósito del Programa Universitario? </a:t>
            </a:r>
          </a:p>
          <a:p>
            <a:pPr marL="177800" lvl="1"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177800" lvl="1"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Formar oportunamente estudiantes próximos a incorporarse a la actividad productiva como ciudadanos responsables y conocedores de sus deberes cívicos y tributarios.</a:t>
            </a:r>
          </a:p>
          <a:p>
            <a:pPr marL="177800" lvl="1"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177800" lvl="1"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Fomentar la convicción del cumplimiento y la conciencia de la contribución solidaria.</a:t>
            </a:r>
          </a:p>
          <a:p>
            <a:pPr marL="177800" lvl="1"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177800" lvl="1"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Saber ¿quién contribuye?, ¿por qué es necesario?, ¿cuánto y cómo se declara?, ¿los tiempos y formas para hacerlo?.</a:t>
            </a:r>
          </a:p>
          <a:p>
            <a:pPr marL="177800" lvl="1"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Esto es, situar al universitario en cada paso del proceso que iniciará en el ejercicio de su profesión ante la Administración Tributaria.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052736"/>
            <a:ext cx="65527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¿Cuál es el interés de la Universidad?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marL="180975" algn="just">
              <a:spcBef>
                <a:spcPts val="600"/>
              </a:spcBef>
              <a:spcAft>
                <a:spcPts val="600"/>
              </a:spcAft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180975"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Proporcionar preventivamente, conocimientos e información integral a los estudiantes a cerca de sus obligaciones tributarias.</a:t>
            </a:r>
          </a:p>
          <a:p>
            <a:pPr marL="180975"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Elaborar un proyecto de trabajo para implementar el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Programa Nacional de Educación Fiscal, a través de la impartición de Talleres orientados a los alumnos de la Universidad.</a:t>
            </a:r>
          </a:p>
          <a:p>
            <a:pPr marL="180975"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Participar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sobre temas del cumplimiento de las obligaciones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tributarias en los programas que emprenda la Universidad.</a:t>
            </a:r>
          </a:p>
          <a:p>
            <a:pPr marL="180975"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Realizar eventos formativos para impulsar y fortalecer la formación cívica del cumplimiento de obligaciones tributarias y ciudadanas.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71538" y="1071546"/>
            <a:ext cx="72866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¿Qué elementos facilitan la colaboración entre ambos?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812800" indent="-444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12800" algn="l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Responsabilidad </a:t>
            </a:r>
          </a:p>
          <a:p>
            <a:pPr marL="812800" indent="-444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12800" algn="l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Entusiasmo</a:t>
            </a:r>
          </a:p>
          <a:p>
            <a:pPr marL="812800" indent="-444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12800" algn="l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Esfuerzo</a:t>
            </a:r>
          </a:p>
          <a:p>
            <a:pPr marL="812800" indent="-444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12800" algn="l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Capacidad</a:t>
            </a:r>
          </a:p>
          <a:p>
            <a:pPr marL="812800" indent="-444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12800" algn="l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Honestidad</a:t>
            </a:r>
          </a:p>
          <a:p>
            <a:pPr marL="812800" indent="-444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12800" algn="l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Compromiso</a:t>
            </a:r>
          </a:p>
          <a:p>
            <a:pPr marL="812800" indent="-444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812800" algn="l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Trabajo en equipo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012160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0" name="Picture 3" descr="C:\Users\morozco\AppData\Local\Microsoft\Windows\Temporary Internet Files\Content.Outlook\HX4WXGMM\CONVENIO SAT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71876"/>
            <a:ext cx="4929222" cy="3014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2736503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Inscripción al RFC y Enrolamiento Firma Electrónica (Fiel) de estudiantes universitarios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052736"/>
            <a:ext cx="65527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Actividades</a:t>
            </a:r>
          </a:p>
          <a:p>
            <a:pPr marL="363538" indent="-18891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Firma de Bases de Colaboración entre la Universidad y el SAT.</a:t>
            </a:r>
          </a:p>
          <a:p>
            <a:pPr marL="363538" indent="-18891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Selección de la población universitaria a participar</a:t>
            </a:r>
          </a:p>
          <a:p>
            <a:pPr marL="363538" indent="-18891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Planeación y elaboración del Programa de Trabajo (Talleres de Cultura Contributiva con los grupos de los últimos cuatrimestres)</a:t>
            </a:r>
          </a:p>
          <a:p>
            <a:pPr marL="363538" indent="-18891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Asignación e instalación, en la Universidad, de una Unidad Móvil de Servicios del SAT, para la inscripción al RFC (sin obligación fiscal) y enrolamiento de la firma electrónica, para poder acceder a los servicios del SAT.</a:t>
            </a:r>
          </a:p>
          <a:p>
            <a:pPr marL="363538" indent="-18891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Seguimiento al programa de trabajo y al cumplimiento de las metas, así como el monitoreo del comportamiento de los estudiantes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691680" y="1052736"/>
            <a:ext cx="6912768" cy="50405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lvl="1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331640" y="3717032"/>
          <a:ext cx="7488833" cy="1249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1170"/>
                <a:gridCol w="1626705"/>
                <a:gridCol w="895636"/>
                <a:gridCol w="1448722"/>
                <a:gridCol w="1225516"/>
                <a:gridCol w="1031084"/>
              </a:tblGrid>
              <a:tr h="5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Matrícula total</a:t>
                      </a:r>
                    </a:p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(todos los niveles)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Matrícula potencial</a:t>
                      </a:r>
                    </a:p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(último año escolar)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Período de Talleres de</a:t>
                      </a:r>
                    </a:p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Cultura Contributiva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Período de instalación del</a:t>
                      </a:r>
                    </a:p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Módulo en la Universidad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Inicio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Término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Inicio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Término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1,400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09-</a:t>
                      </a:r>
                      <a:r>
                        <a:rPr lang="es-MX" sz="12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sep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16-</a:t>
                      </a:r>
                      <a:r>
                        <a:rPr lang="es-MX" sz="12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oct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20-</a:t>
                      </a:r>
                      <a:r>
                        <a:rPr lang="es-MX" sz="12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sep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29-</a:t>
                      </a:r>
                      <a:r>
                        <a:rPr lang="es-MX" sz="12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oct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691680" y="170080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Del 9 de septiembre al 16 de octubre se realizaron 32 Talleres de Cultura Contributiva con una asistencia de 520 alumnos de las diferentes carreras.</a:t>
            </a: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El Módulo PAR se instaló al interior de la Universidad del 20 de septiembre al 29 de octubre de 2013.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332220" y="5471160"/>
            <a:ext cx="2339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>
                <a:latin typeface="Arial" pitchFamily="34" charset="0"/>
                <a:cs typeface="Arial" pitchFamily="34" charset="0"/>
              </a:rPr>
              <a:t>Datos al 16 de octubre de 2013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691680" y="1052736"/>
            <a:ext cx="6912768" cy="50405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lvl="1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1403648" y="2060848"/>
          <a:ext cx="7200801" cy="99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7351"/>
                <a:gridCol w="930352"/>
                <a:gridCol w="2091549"/>
                <a:gridCol w="2091549"/>
              </a:tblGrid>
              <a:tr h="624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Talleres de</a:t>
                      </a:r>
                      <a:r>
                        <a:rPr lang="es-MX" sz="120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Cultura Contributiva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Asistentes</a:t>
                      </a:r>
                      <a:endParaRPr lang="es-MX" sz="12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Solicitud de</a:t>
                      </a:r>
                    </a:p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Inscripción al </a:t>
                      </a:r>
                      <a:r>
                        <a:rPr lang="es-MX" sz="12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RFC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Solicitud de</a:t>
                      </a:r>
                    </a:p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Enrolamiento Fiel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520</a:t>
                      </a:r>
                      <a:endParaRPr lang="es-MX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367</a:t>
                      </a: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357</a:t>
                      </a: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7" name="4 Gráfico"/>
          <p:cNvGraphicFramePr/>
          <p:nvPr/>
        </p:nvGraphicFramePr>
        <p:xfrm>
          <a:off x="3995936" y="3573016"/>
          <a:ext cx="4777318" cy="246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1175808" y="3933056"/>
            <a:ext cx="2892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De los asistentes a los Talleres se programaron 724 citas: 367 para inscripción en el RFC y 357 para el enrolamiento Fiel</a:t>
            </a:r>
            <a:endParaRPr lang="es-MX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300192" y="3140968"/>
            <a:ext cx="2339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>
                <a:latin typeface="Arial" pitchFamily="34" charset="0"/>
                <a:cs typeface="Arial" pitchFamily="34" charset="0"/>
              </a:rPr>
              <a:t>Datos al 16 de octubre de 2013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691680" y="90872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Nuevo León, México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1705110"/>
            <a:ext cx="655272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Información básica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6" name="AutoShape 2" descr="data:image/jpeg;base64,/9j/4AAQSkZJRgABAQAAAQABAAD/2wCEAAkGBhMSERQTEhQVEhQWFhUXFxcWFBUVEhUVGRUVFBcUGhQXHCYfFxojHhgYIC8hJSopLCwtFh4xNTAqNSYrLCkBCQoKDgwOGg8PGi0iHyQ0LS0vLCk1KSw0LCwpKiwwNCkvKSksKSktLC0tLSwsLCwsLCwuLCwtLCwsLCkqLC0sKf/AABEIAMIBAwMBIgACEQEDEQH/xAAcAAEAAgIDAQAAAAAAAAAAAAAABgcEBQIDCAH/xABDEAABAwIDBQYDBAcFCQAAAAABAAIRAyEEEjEFBkFRYQcTInGBkTJSoSNCscEkM2JygtHwFBVTkqIWNENUk6Oy4fH/xAAbAQEAAgMBAQAAAAAAAAAAAAAABAYCAwUBB//EADMRAAIBAwIEAwcEAgMBAAAAAAABAgMEESExBRJBUWFxoRMiMoGRwfAUsdHhI0IVJDMG/9oADAMBAAIRAxEAPwC8SoLV7W8NTqPp1KVZrmPcw5QxwJa4tn4geCnRVE9p2yO4x7yBDaoFUebpD/8AUHH1W2nFSeGdXhdtRuarp1c7aYLBp9rWAOpqt86Z/IlSjY+16eJotrUiSx0xLS02MEEFebaVTK4EAGDNxI9lYOysbiKLKdXxUnPYHDg17TxjQg6+q2ugujJPFOHU7WKdPOvd/bHqW8iiWyt+2mG125T87bt8y3UekqUYfFMqNDmOD2niDIUeUXHc4TWDtREWJ4EREAREQBERAEREAREQBERAEREAREQBERAEREAREQBERAEREAVc9s+zc1CjXA/VvLHHk14kT6tA/i6qxlqt6tmHEYOvRHxOpnL+8PE0e4Cyg8NMl2Vb2NeE+z9DzeyrJ9AQefovQe7lClitn4UvY1w7pgA+UtaGGCLj4V54NMtJ5C4tpzCu3sg202rgzRtmouNpkljyXh3uXN9OqkVc4yWLjMZToKT3i/R/3g6t6N2Bhx3rHeAuAymZaSCbHiLHX6rR4PHVKTs1NxYeh18xofVWVvFs3v8ADvYPijM3T4m3Avz09VVyzoy51hlWi8kw2dv8dK7J/aZr6tP5H0Wzbvzhv2x/B/IqvEXroRY5UWQ3fTCkxnI6lj4/BavbnaDTYAMNFV3EkODG/gXFQtYVceIrOnbwctSPcNwjlEkHaLip0peWR0f+S3+7O/Irv7usG03n4CJDHH5bmx5c/wAa4X1SJ21OSwlghxrST3L0RQjdTffNkoYj4jDW1PmOgDuvCePHmpuuTUpypvEidGSksoIiLAyCIiAIiIAiIgCIiAIiIAiIgCIiAIiIAiIgCIiAq/tF7OxD8XhRe7qtMceJqMHPiR5kcjBdyt5zgMWHkF1Nwh4tJYbwOoIBHlHFeiSqH7Tdh08Pji2kMrXNZVygWaXFwIHTwkxwnkFvpy5lyssvDrl3UHa1ddNPLt/DL1oVmva17Tma4BzSNCCJB9lV23MAaNeowzGYlpM3a4yDPHl6FOyDeQ53YSo4kEF9KbwR8bR0I8UdHc1K99Ng943v2DxsADgPvUwSfdpcT5E9Eh/jnhnGuraVrWdOX17orUbbZ8rz0y3+9wm/wnToBJIXEbepy0Q7xGAYEfEW87XB9COYnZIpmGaTrw9cPa17dHAETrfgeqx8QfEVmLWYkuvluZHtmGb1iVvpdyHdvRI5Ite5+Ikw1hE200zmONvDBXZnrZfhaXeLiI0dk488k+q28xBwZrXRcWI081cuxdqNxFFlRpBkDMPldHiaeV/yVGtfWvLWm4i4+HNe865fqVudlbYq4d+ek6OY1a4ci3j+K0V6XtVpujbTqezepc7nQtU/enDAx3k9Q1xHuAo/jt7u+w4aGFrngZjPhAsSBxM6cPVaBVytXcJcsTKrdcrxAsnB7WpVf1bw48tHf5TdZiq2lVLXBzTBBkHkVZGzcaKtJtQfeFxyOhHoZWdGtz6M2UK/tNHuZSIikEkIiIAiIgCIiAIiIAiIgCIiAIiIAiIgNJvbVxLKHeYUw5hzOGUOLmQZiRw18gVT21KxxFQ1avjceMmL8Bew6cFfigm8/Z5nd3mFytJPipk5WebTFvLRQrmnU+Om2ec04Pmg2n4EA3cxLMPiaddl+7dDgDNiC1488rj9FemFxLajGvYQ5rgCCNCCqJ2vsirhK5ZVGWRJgy2+jgY0N500M8ApluBvWKZGGqnwOd9m75XOPwnoTp1PW2qhcSU+Wo9+55KvUqSzUbb8TYbxbnOYX1aJBYA55YbObxdl4EamLeqiquJ7AQQbgiCq23g3bdhiDOem4kB2hB1DXDnHHodF3aNTOjNsWaSq4gSFglbDLNtVjYvAvpmHtInQ8D6qdTnFPlb1fqRbqMtJdDHREUgghdlClmcBpP8A9XWu7COh7fP8bLXVbUJOO+GeM3LGQABoFyWBiNll0/aOaS4ukaiWloGv3ZlvIgarrfsYmPtX2sPIGoRN7/GB/AFSt9WzThdzZrf7p7YFNxpPMNefCeAdpHkbevmoeNlEZ4quGYg6XaQ5zhF9JIkcQ2FqTvFVOOFFoDWB+Qgi5gEl0m46R05rfQhKUm4dFlkm2pTlJyp9Fl+RfaLR7rbXNWmWvdNRh/iLeDjz4iei3inxkpLKOjGSksoIiLIyCIiAIiIAiIgCIiAIiIAiIgCIiAIiIDTby7rUcbTyVJBAOVwjMJ1F7EaW6KlqlJ9Cs6hUtUYTEHgOIPTmvQSpDfZufG13Czm1DB/dAb7GFz7yMcKRqqLqXFsbHivQp1QZzNBP70eIeYMj0WTWoNeC1zQ4HUOAIPoVBeyja4fSq0ZILXZwDrB8LgB0IvHzKfKZSnzwTNkXlFfHYrGVXOBMB5LW8B4jA6wuW08H3tNzeOrejhp/L1Ul2jsUklzONy02vxgqL7Xq1GNzMgZXS8Ot4QDMmDlA1NiYCr9xO5jXU5vVPR9NDrQ9nOm4r5kPqUy0kOBBGoNiFivxF7KQb14ppZSht3jNmNnBsfCff0hQ+ntAExB1I4RYxrOttF163F6tenFU04vr+diTw3hFGGalfEk/hT/fzNgMT0Xw4g8LLW0trNcAQ11xMQJ1ANpuRIMawbSh2q3kdCeHBpd+VuajTvLuUeVyZ1YWHD4S54wWfm/R6Eu2dj+8BkQRE8jM/wAlmLXbDpjITxLo9ABH4n3WxWmGWtT5/wAUp06V3OFJYint8tfUwttbR7ii6oBmIgAcJJABPRVlj8c+pV7xx8TnSSBEWgRyiB7K1MZhRUpuY7RzSD68fMaqrdrYA0avdv1adRABBggieYI6ru8McMSX+32Ohwd0+WS/2+2hYu4e9JME3qU7ETBezg63lB106q2MBtyjVAyvAcROVxAeOGnH0Xl9lQtIIJaRoQYI9Roprs2s91JhqyXRq7UiTE9YU2Nh/keHiL6dmROLv/jo+1jhqT+HbHl4F9SvqivZ7jHPw7muJOR8CeDS0ED3lSpRKkHCTi+h7b1lXpRqLqERFgbwiIgCIiAIiIAiIgCIiAIiIAiIgCiG+u5v9oHfUGjvhqLAVBpebZhwPpyUvRYVIKceWR41kp7czEMwmOLq80pa5j8wd4TAiW8NPqrZwOPp1mB9J7XtPEGb8uh6KLdoW7gq0jiGD7SmPFGrqY18y3Xynoo12e7aNHEimSclXwxqO8+6enET1ChU5uhP2Utn1NafK8FqlaPb+CJOcCQRDv8A30W9XwhSLigq8HBkmnUdOXMio9obMMGjq4F76TiYzSZNO4uTr8RMg2a0BRypTLTDgQeRBB9ira21shrXtqACJMc2EiDHmB+IUS3ww80muA+F1/IiPxj3VdnzUqns5b/mpaeHXeih0foRBEWXsnAGtWp0x95wB6N1cfYFZN4WTuSkoxcnsju2di3saYpuc2dQDE2B8UQp/sXAUauHpvNOC5sm5mZIN/RZOG2S+mMrKpawfCwN8LRJIE5piDBveAec/Rs2rA/SHyIk5ReAwaTAkhxtF3nSAoVS5c1iMsfX+Ck3ToV5uoqeJPd5zn5bGk2vsY0Rnac7Z/iB4Dr5qjsZVLn5nElxcSZvcmTqrg3w2o5pNAVu8B+MZQA24c1syTIIPpAPFVdtijlqu5GHe+v1lW3gbk4Pn3f7I5fDq9H9XUt6fZPPinqvU2u72yW5W1XXJnKOAgxPU2W0xH62l/Hy5DofpC4bEpubRYHDKRmsdYzEj8V21j9pT5+Ln0tb81a8e6vkUniNxOve1HOXMlzJdsa4wWnuBs808MXu/wCI7MB+yBlB9YJ8oUnWs3Yqh2EoEf4bR6gZT9QVs1wKsnKbbLdaU1ToQjHsgiItZJCIiAIiIAiIgCIiAIiIAiIgCIiAIiID4Qorgez+lTxXf5jlDs7KYEBrtR4puAdBA4KVosJU4yw2tjxpMIiLM9OuvQD2lrhIP9SoptXZeXMx4ljgRPMH81L1rd42E4aoW/E1pc203Fz9JUK7tFcR00ktmbqVw6HvdCmtoYDu3OAMgOInjY8YUn7OcIC6tUIuA1g6TJP4BRyrevJE5mGT6ybTxgcDw0hZmD21VwrvsiA0wS0iWki1+M9QQsavBp1k40Ws469/7NC/+s5rd0riLbb3WNs9V36fmtorXbw1HtwtY0yQ4MMEagWzEdYldOxdp1HYc1cSBTuSLEeC2Uxc6kj2WNht8aFRxY7wtyzmdZuUxrItMj3VahY141JKMebkeuNVp27/ACNzkq1ByTwmuumMlZve4O0GXiZuDe56LoOzm1KrahMgAWi0i49L3Cl2+Wx6VE0jRADXtdYOLhbLDgSTYh30UVfQIkssY0+6bzp7+6tFrc7VYepRH7WyqyhGWJYxldU1+amzXTVokvY7g3Nx5iAYhYtLGXi7TyPHy5rhj9rupwA0EnQnT2CsEOI0p6STRosuHXF1XVCgsyecZaWmNd/AuXcR84Kn0dUH/ccpAoj2XbTbVwDQAA5j6jXgfMXGpN+YeCpcudOXNJyXUvcbeVtFUZ7xST+QREWBkEREAREQBEla7aW36ND43iflb4new09YWE5xgsyeEZRhKbxFZZsUURf2hMB/VOy8y8AxziPzXVuz2kMxeIFA0jSLgchz5g4gZiD4RBgE8dFjQrQrpum843N87WrTWZRJmiItpGCIiAIiIAiIgCIiAIiIAvjgvqxNq4nu6FV4GbKx7o5w0mF6ll4PJNJZZTe16X6SHU/gD6jYAJ8Jd4bxYDz91975ralNzxmDXNcW82ggkesLBxGNIBdoBwHUxHVYlTacy7I6ZAiIOh/CPqu1C25H776FGcpT96K2/nJO9ub7U6lF1Ok2oC4RmMNy3BtBJM6cNVEC5ziJJceEkk/VYbMZJAyuv9LxccOfldSDdzDDvg95DWtkjNaToInzn0WujQtuGUJeyWm+u7ZMxdcRrxhLy02Szu8fc3dLZYpik2o0Oa5mR83a113A6cyRM2jrfnW3bwwEEZZm5eQRwtJj3WxxNFtamWyCDoQZggyDbkQD6LC/u6niWjvmZnMljhJiRrodLyON/RU/2kpzcpPd6l3uLOjGlhwTwsLKzpsRzbe7bKbM3eNfcANIhxM3Ag8OKjO2MO5wBFw2Z58L/RbHamKIrVA2i4MDnBsCxAJAIk3mBxXUwGo4U8j/ABHLaJIJItPT8ehXkricJeCJvCeEW1nUhdpvmWfLVY/bxN52O7dFLEPw7iAKwBbP+IyYHq0u/wAoVzKid591nYSpTrYQVC1viLvjNN7DmDpAsNDcRYqztx99mY+nBhldgHeM4HhnbzaT7Gx4Ez7S6p3NNTpvT83JPFaKrf8Abo6xe/g9tSUIiKWcAIiIAvjivqxto4llOk99V2WmGkuPJsXQ8bwslabd3nr1qhjN3fBrSQ0DMG3A+Iwc3oVpf7Y+32Trx6eKDoNRryjitHhts1GQJzNFgCBMDqNCpI3ENLM8+GJnoq3xGxr20k6q5ubZrP0x08jv8M4hQu4uNH3Wt1p9fEwcdtAii8lpYcgyzqXObcRzaZ56cVsOybYVSrXZiD8FHNJ+Z5aQGga2DpPpzUT21jzUkwcujRxg6njdWx2Rf7iWj7tZ48/BTM/X6Kw2Vo7S3efilv4eB5fVXyvHl9ScIiLM4QREQBERAEREAREQBERAFxewEEESDYjgRyXJEBUu+G6bsK8uY0mg64OuQ/K48Oh/MKOQr8IlQHezs4puLq9CWkeJ1MTlMRJZBsYE5dOUSp0uJVYU8Rjl+P59zl0+B29av783GL6Lv59vkQKl8Q8x+K261/2of4abMk/FILo5xmF+n1C+9/iL/Zt6eIX8/Fb6/moF5dfqXF4xhFt4Jwt8MjUi5c2Xpp0RsAY0suNWoQ10EizjYkXy6+axDVrTZgGupEC4yyQb2mSBYkWMI7HgS14LTlGl7kXHmJUe3p89RJk3iV3Tt7eUp6Z0Xmzjg6YuXlsRSAJI+T6T9VmYXBVWubXosL2i4hzdYMiCZIiP83RaHE419xTaSHBoPiGY5RA4Tf8ArrOtgVK7KFJtSiQ4iXeIeElzoBHEwATylQuOXsaK+CMtt9M751ys9DiWcnG3VaFTKllY39Oj9Tv2nUq1MFULWllR1J3h1ItcecTHmFVu7e3DhMXRrAkBrhmjiwmHN9Wz7BWpWx1RzXNNCo3NTdcEEhxYfDprNp0VUbw7DdhXMZVczM8EtgkuA0DnNI8M/keS4/AJqLnTwk28pb6f0d7hdan7OdKbSz3656HpTDYltRjXscHNcA5rhcEESCCu1efNz+0XEYAd2Yq05sx7jY82O1bPKCPWVZm6vanQxdQUqjDh6jrNlwdTcflD4EO5Ai/OVbU8nKuOF16WZJZiuv8AK3Jui1G2d6cPhgTUeC4fcaQamkzE2HUwontPtVaWxQZld81QtIA5hrTfjqeHFZYZwK15Ro5Upa9lqWHKr7tX3ipih/ZWumq5zC9o+6weO54EkNtyUXq9o+Ma9xNRtRjmkBkBrWkgQ4FkOBHnxUKrVqrjmMOcbkuJJJMl1/P81OoUNVN7eBBrX8atPlp9e+h2Ltp1nQWycp4Tb2WG3vOIbp11gdec+wXfhQ8/EBM2A/rzU6bTWqNPDItXUNevfwOOIPiYLXM3E6CfRXV2VYYtwGY/fq1HDyGVk/6So3geyKpUpU3vqilUMlzSzNlB0AMjxRr1twVm7NwDKFJlJghrGho5wBqep19Vza9SLWEW65rRlHlizJREUQgBERAEREAREQBERAEREAREQBERAajH7q4erJLMrj95nhM84Fj6hRja3Z3ULHdzVBPAOblJ/ZzAwPOFPkWPKs5wbncVXTdPmeGsfnY884yo+g4tfnY4HKW3BBjiPT8FhO2iNSHHQ8CfF6+6v7bW7OHxQ+1YC6IDx4ag8nDh0MhQbaPZTVbJoVWvHAPBY7ykSCfZSFJFWr2FaKwszXn9v4K4G0mxMO4cL3Mc1n4vfLF06M0qpGUic7GPdBjQuB+Ye0WhdmOwFSi8sqscxwMEOEex0I6hYdfDh7S12h/qV5UoUq2FVipLxSZCoXH6eqmk1rr5dsGnr79Y55JOJqCRENIY2OgaAB5i60+LxlSq7PVe6o6wzPcXOgaCTddVQQTF4mOq68x5KbSt6NH/AM4JeSS/Yu+cmZh8QNHkxw4wVsaD5bMgrRhx5Ltp1S3QkLXVtlPWOjO1Y8VlQxGayvX+yabvufVe2g0Zi7NluBo0uIM2iAVL39nxhpBplx+IFsAAjgRObjyWl7Ic5/tVUt7zIxobZocX+N2RrjpIAB8wp/8A3nVz5Th3lvh8YMggloJggGwJPPwxxVavbutRqulBrTy+5XuJ2lndXMq8IuPNvr176d+v13Nb/sLRyQC4Oj4rZdPljTS08Frt291XVcWGVqWenTLu8mcg8Ji4iZJaQpLhNo1XFofh305MElwIALXEO05iCOEjVbASDmaS1w4jXyPAi+hUa34lVpSxVeU/T6ECfDaEpRlFYx26+ZsW7p4P/lcP/wBGn/JZWE2NQpGaVGlTPNlNjT7gLns/El7ASIdoY0kcR0OvqslWCNTnjlPKZNUIrZBERDIIiIAiIgCIiAIiIAiIgCIiAIiIAiIgCIiAIiIDi+mCIIBHI3HsotvL2dYfFNdk/RqhEZ6bRHqzQ+Yg9VK0XqbWxhOnGfxLJ572t2JbQpH7IU8S3gWPDHR1ZUgA+RKh+19gYjCvyYii+k7hmHhP7rx4XehK9aL45gOolSY3Ulujcps8ybA7Ncfi4LKDqbDH2lX7NkHiJ8TvQFWnu92IYSkz9KJxNQi93U6bf3Q0yY5k+islFhOvOXgeOTZHsHulTw1PJhmNYyScosSTqZJufPkF1EcOI15hSZYmOwIeLWcND+R6fguFdcOVTM6fxePU8yaejSLnBo4rbN2SzjJ9f5LE2bTc2rBEGDP04rcLCwtIODdSOueoZwpUQ0Q0QFzRF2EklhHgREXoCIiAIiIAiIgCIiAIiIAiIgCIiAIiIAiIgCIiAIiIAiIgCIiAIiIAiIg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data:image/jpeg;base64,/9j/4AAQSkZJRgABAQAAAQABAAD/2wCEAAkGBhMSERQTEhQVEhQWFhUXFxcWFBUVEhUVGRUVFBcUGhQXHCYfFxojHhgYIC8hJSopLCwtFh4xNTAqNSYrLCkBCQoKDgwOGg8PGi0iHyQ0LS0vLCk1KSw0LCwpKiwwNCkvKSksKSktLC0tLSwsLCwsLCwuLCwtLCwsLCkqLC0sKf/AABEIAMIBAwMBIgACEQEDEQH/xAAcAAEAAgIDAQAAAAAAAAAAAAAABgcEBQIDCAH/xABDEAABAwIDBQYDBAcFCQAAAAABAAIRAyEEEjEFBkFRYQcTInGBkTJSoSNCscEkM2JygtHwFBVTkqIWNENUk6Oy4fH/xAAbAQEAAgMBAQAAAAAAAAAAAAAABAYCAwUBB//EADMRAAIBAwIEAwcEAgMBAAAAAAABAgMEESExBRJBUWFxoRMiMoGRwfAUsdHhI0IVJDMG/9oADAMBAAIRAxEAPwC8SoLV7W8NTqPp1KVZrmPcw5QxwJa4tn4geCnRVE9p2yO4x7yBDaoFUebpD/8AUHH1W2nFSeGdXhdtRuarp1c7aYLBp9rWAOpqt86Z/IlSjY+16eJotrUiSx0xLS02MEEFebaVTK4EAGDNxI9lYOysbiKLKdXxUnPYHDg17TxjQg6+q2ugujJPFOHU7WKdPOvd/bHqW8iiWyt+2mG125T87bt8y3UekqUYfFMqNDmOD2niDIUeUXHc4TWDtREWJ4EREAREQBERAEREAREQBERAEREAREQBERAEREAREQBERAEREAVc9s+zc1CjXA/VvLHHk14kT6tA/i6qxlqt6tmHEYOvRHxOpnL+8PE0e4Cyg8NMl2Vb2NeE+z9DzeyrJ9AQefovQe7lClitn4UvY1w7pgA+UtaGGCLj4V54NMtJ5C4tpzCu3sg202rgzRtmouNpkljyXh3uXN9OqkVc4yWLjMZToKT3i/R/3g6t6N2Bhx3rHeAuAymZaSCbHiLHX6rR4PHVKTs1NxYeh18xofVWVvFs3v8ADvYPijM3T4m3Avz09VVyzoy51hlWi8kw2dv8dK7J/aZr6tP5H0Wzbvzhv2x/B/IqvEXroRY5UWQ3fTCkxnI6lj4/BavbnaDTYAMNFV3EkODG/gXFQtYVceIrOnbwctSPcNwjlEkHaLip0peWR0f+S3+7O/Irv7usG03n4CJDHH5bmx5c/wAa4X1SJ21OSwlghxrST3L0RQjdTffNkoYj4jDW1PmOgDuvCePHmpuuTUpypvEidGSksoIiLAyCIiAIiIAiIgCIiAIiIAiIgCIiAIiIAiIgCIiAq/tF7OxD8XhRe7qtMceJqMHPiR5kcjBdyt5zgMWHkF1Nwh4tJYbwOoIBHlHFeiSqH7Tdh08Pji2kMrXNZVygWaXFwIHTwkxwnkFvpy5lyssvDrl3UHa1ddNPLt/DL1oVmva17Tma4BzSNCCJB9lV23MAaNeowzGYlpM3a4yDPHl6FOyDeQ53YSo4kEF9KbwR8bR0I8UdHc1K99Ng943v2DxsADgPvUwSfdpcT5E9Eh/jnhnGuraVrWdOX17orUbbZ8rz0y3+9wm/wnToBJIXEbepy0Q7xGAYEfEW87XB9COYnZIpmGaTrw9cPa17dHAETrfgeqx8QfEVmLWYkuvluZHtmGb1iVvpdyHdvRI5Ite5+Ikw1hE200zmONvDBXZnrZfhaXeLiI0dk488k+q28xBwZrXRcWI081cuxdqNxFFlRpBkDMPldHiaeV/yVGtfWvLWm4i4+HNe865fqVudlbYq4d+ek6OY1a4ci3j+K0V6XtVpujbTqezepc7nQtU/enDAx3k9Q1xHuAo/jt7u+w4aGFrngZjPhAsSBxM6cPVaBVytXcJcsTKrdcrxAsnB7WpVf1bw48tHf5TdZiq2lVLXBzTBBkHkVZGzcaKtJtQfeFxyOhHoZWdGtz6M2UK/tNHuZSIikEkIiIAiIgCIiAIiIAiIgCIiAIiIAiIgNJvbVxLKHeYUw5hzOGUOLmQZiRw18gVT21KxxFQ1avjceMmL8Bew6cFfigm8/Z5nd3mFytJPipk5WebTFvLRQrmnU+Om2ec04Pmg2n4EA3cxLMPiaddl+7dDgDNiC1488rj9FemFxLajGvYQ5rgCCNCCqJ2vsirhK5ZVGWRJgy2+jgY0N500M8ApluBvWKZGGqnwOd9m75XOPwnoTp1PW2qhcSU+Wo9+55KvUqSzUbb8TYbxbnOYX1aJBYA55YbObxdl4EamLeqiquJ7AQQbgiCq23g3bdhiDOem4kB2hB1DXDnHHodF3aNTOjNsWaSq4gSFglbDLNtVjYvAvpmHtInQ8D6qdTnFPlb1fqRbqMtJdDHREUgghdlClmcBpP8A9XWu7COh7fP8bLXVbUJOO+GeM3LGQABoFyWBiNll0/aOaS4ukaiWloGv3ZlvIgarrfsYmPtX2sPIGoRN7/GB/AFSt9WzThdzZrf7p7YFNxpPMNefCeAdpHkbevmoeNlEZ4quGYg6XaQ5zhF9JIkcQ2FqTvFVOOFFoDWB+Qgi5gEl0m46R05rfQhKUm4dFlkm2pTlJyp9Fl+RfaLR7rbXNWmWvdNRh/iLeDjz4iei3inxkpLKOjGSksoIiLIyCIiAIiIAiIgCIiAIiIAiIgCIiAIiIDTby7rUcbTyVJBAOVwjMJ1F7EaW6KlqlJ9Cs6hUtUYTEHgOIPTmvQSpDfZufG13Czm1DB/dAb7GFz7yMcKRqqLqXFsbHivQp1QZzNBP70eIeYMj0WTWoNeC1zQ4HUOAIPoVBeyja4fSq0ZILXZwDrB8LgB0IvHzKfKZSnzwTNkXlFfHYrGVXOBMB5LW8B4jA6wuW08H3tNzeOrejhp/L1Ul2jsUklzONy02vxgqL7Xq1GNzMgZXS8Ot4QDMmDlA1NiYCr9xO5jXU5vVPR9NDrQ9nOm4r5kPqUy0kOBBGoNiFivxF7KQb14ppZSht3jNmNnBsfCff0hQ+ntAExB1I4RYxrOttF163F6tenFU04vr+diTw3hFGGalfEk/hT/fzNgMT0Xw4g8LLW0trNcAQ11xMQJ1ANpuRIMawbSh2q3kdCeHBpd+VuajTvLuUeVyZ1YWHD4S54wWfm/R6Eu2dj+8BkQRE8jM/wAlmLXbDpjITxLo9ABH4n3WxWmGWtT5/wAUp06V3OFJYint8tfUwttbR7ii6oBmIgAcJJABPRVlj8c+pV7xx8TnSSBEWgRyiB7K1MZhRUpuY7RzSD68fMaqrdrYA0avdv1adRABBggieYI6ru8McMSX+32Ohwd0+WS/2+2hYu4e9JME3qU7ETBezg63lB106q2MBtyjVAyvAcROVxAeOGnH0Xl9lQtIIJaRoQYI9Roprs2s91JhqyXRq7UiTE9YU2Nh/keHiL6dmROLv/jo+1jhqT+HbHl4F9SvqivZ7jHPw7muJOR8CeDS0ED3lSpRKkHCTi+h7b1lXpRqLqERFgbwiIgCIiAIiIAiIgCIiAIiIAiIgCiG+u5v9oHfUGjvhqLAVBpebZhwPpyUvRYVIKceWR41kp7czEMwmOLq80pa5j8wd4TAiW8NPqrZwOPp1mB9J7XtPEGb8uh6KLdoW7gq0jiGD7SmPFGrqY18y3Xynoo12e7aNHEimSclXwxqO8+6enET1ChU5uhP2Utn1NafK8FqlaPb+CJOcCQRDv8A30W9XwhSLigq8HBkmnUdOXMio9obMMGjq4F76TiYzSZNO4uTr8RMg2a0BRypTLTDgQeRBB9ira21shrXtqACJMc2EiDHmB+IUS3ww80muA+F1/IiPxj3VdnzUqns5b/mpaeHXeih0foRBEWXsnAGtWp0x95wB6N1cfYFZN4WTuSkoxcnsju2di3saYpuc2dQDE2B8UQp/sXAUauHpvNOC5sm5mZIN/RZOG2S+mMrKpawfCwN8LRJIE5piDBveAec/Rs2rA/SHyIk5ReAwaTAkhxtF3nSAoVS5c1iMsfX+Ck3ToV5uoqeJPd5zn5bGk2vsY0Rnac7Z/iB4Dr5qjsZVLn5nElxcSZvcmTqrg3w2o5pNAVu8B+MZQA24c1syTIIPpAPFVdtijlqu5GHe+v1lW3gbk4Pn3f7I5fDq9H9XUt6fZPPinqvU2u72yW5W1XXJnKOAgxPU2W0xH62l/Hy5DofpC4bEpubRYHDKRmsdYzEj8V21j9pT5+Ln0tb81a8e6vkUniNxOve1HOXMlzJdsa4wWnuBs808MXu/wCI7MB+yBlB9YJ8oUnWs3Yqh2EoEf4bR6gZT9QVs1wKsnKbbLdaU1ToQjHsgiItZJCIiAIiIAiIgCIiAIiIAiIgCIiAIiID4Qorgez+lTxXf5jlDs7KYEBrtR4puAdBA4KVosJU4yw2tjxpMIiLM9OuvQD2lrhIP9SoptXZeXMx4ljgRPMH81L1rd42E4aoW/E1pc203Fz9JUK7tFcR00ktmbqVw6HvdCmtoYDu3OAMgOInjY8YUn7OcIC6tUIuA1g6TJP4BRyrevJE5mGT6ybTxgcDw0hZmD21VwrvsiA0wS0iWki1+M9QQsavBp1k40Ws469/7NC/+s5rd0riLbb3WNs9V36fmtorXbw1HtwtY0yQ4MMEagWzEdYldOxdp1HYc1cSBTuSLEeC2Uxc6kj2WNht8aFRxY7wtyzmdZuUxrItMj3VahY141JKMebkeuNVp27/ACNzkq1ByTwmuumMlZve4O0GXiZuDe56LoOzm1KrahMgAWi0i49L3Cl2+Wx6VE0jRADXtdYOLhbLDgSTYh30UVfQIkssY0+6bzp7+6tFrc7VYepRH7WyqyhGWJYxldU1+amzXTVokvY7g3Nx5iAYhYtLGXi7TyPHy5rhj9rupwA0EnQnT2CsEOI0p6STRosuHXF1XVCgsyecZaWmNd/AuXcR84Kn0dUH/ccpAoj2XbTbVwDQAA5j6jXgfMXGpN+YeCpcudOXNJyXUvcbeVtFUZ7xST+QREWBkEREAREQBEla7aW36ND43iflb4new09YWE5xgsyeEZRhKbxFZZsUURf2hMB/VOy8y8AxziPzXVuz2kMxeIFA0jSLgchz5g4gZiD4RBgE8dFjQrQrpum843N87WrTWZRJmiItpGCIiAIiIAiIgCIiAIiIAvjgvqxNq4nu6FV4GbKx7o5w0mF6ll4PJNJZZTe16X6SHU/gD6jYAJ8Jd4bxYDz91975ralNzxmDXNcW82ggkesLBxGNIBdoBwHUxHVYlTacy7I6ZAiIOh/CPqu1C25H776FGcpT96K2/nJO9ub7U6lF1Ok2oC4RmMNy3BtBJM6cNVEC5ziJJceEkk/VYbMZJAyuv9LxccOfldSDdzDDvg95DWtkjNaToInzn0WujQtuGUJeyWm+u7ZMxdcRrxhLy02Szu8fc3dLZYpik2o0Oa5mR83a113A6cyRM2jrfnW3bwwEEZZm5eQRwtJj3WxxNFtamWyCDoQZggyDbkQD6LC/u6niWjvmZnMljhJiRrodLyON/RU/2kpzcpPd6l3uLOjGlhwTwsLKzpsRzbe7bKbM3eNfcANIhxM3Ag8OKjO2MO5wBFw2Z58L/RbHamKIrVA2i4MDnBsCxAJAIk3mBxXUwGo4U8j/ABHLaJIJItPT8ehXkricJeCJvCeEW1nUhdpvmWfLVY/bxN52O7dFLEPw7iAKwBbP+IyYHq0u/wAoVzKid591nYSpTrYQVC1viLvjNN7DmDpAsNDcRYqztx99mY+nBhldgHeM4HhnbzaT7Gx4Ez7S6p3NNTpvT83JPFaKrf8Abo6xe/g9tSUIiKWcAIiIAvjivqxto4llOk99V2WmGkuPJsXQ8bwslabd3nr1qhjN3fBrSQ0DMG3A+Iwc3oVpf7Y+32Trx6eKDoNRryjitHhts1GQJzNFgCBMDqNCpI3ENLM8+GJnoq3xGxr20k6q5ubZrP0x08jv8M4hQu4uNH3Wt1p9fEwcdtAii8lpYcgyzqXObcRzaZ56cVsOybYVSrXZiD8FHNJ+Z5aQGga2DpPpzUT21jzUkwcujRxg6njdWx2Rf7iWj7tZ48/BTM/X6Kw2Vo7S3efilv4eB5fVXyvHl9ScIiLM4QREQBERAEREAREQBERAFxewEEESDYjgRyXJEBUu+G6bsK8uY0mg64OuQ/K48Oh/MKOQr8IlQHezs4puLq9CWkeJ1MTlMRJZBsYE5dOUSp0uJVYU8Rjl+P59zl0+B29av783GL6Lv59vkQKl8Q8x+K261/2of4abMk/FILo5xmF+n1C+9/iL/Zt6eIX8/Fb6/moF5dfqXF4xhFt4Jwt8MjUi5c2Xpp0RsAY0suNWoQ10EizjYkXy6+axDVrTZgGupEC4yyQb2mSBYkWMI7HgS14LTlGl7kXHmJUe3p89RJk3iV3Tt7eUp6Z0Xmzjg6YuXlsRSAJI+T6T9VmYXBVWubXosL2i4hzdYMiCZIiP83RaHE419xTaSHBoPiGY5RA4Tf8ArrOtgVK7KFJtSiQ4iXeIeElzoBHEwATylQuOXsaK+CMtt9M751ys9DiWcnG3VaFTKllY39Oj9Tv2nUq1MFULWllR1J3h1ItcecTHmFVu7e3DhMXRrAkBrhmjiwmHN9Wz7BWpWx1RzXNNCo3NTdcEEhxYfDprNp0VUbw7DdhXMZVczM8EtgkuA0DnNI8M/keS4/AJqLnTwk28pb6f0d7hdan7OdKbSz3656HpTDYltRjXscHNcA5rhcEESCCu1efNz+0XEYAd2Yq05sx7jY82O1bPKCPWVZm6vanQxdQUqjDh6jrNlwdTcflD4EO5Ai/OVbU8nKuOF16WZJZiuv8AK3Jui1G2d6cPhgTUeC4fcaQamkzE2HUwontPtVaWxQZld81QtIA5hrTfjqeHFZYZwK15Ro5Upa9lqWHKr7tX3ipih/ZWumq5zC9o+6weO54EkNtyUXq9o+Ma9xNRtRjmkBkBrWkgQ4FkOBHnxUKrVqrjmMOcbkuJJJMl1/P81OoUNVN7eBBrX8atPlp9e+h2Ltp1nQWycp4Tb2WG3vOIbp11gdec+wXfhQ8/EBM2A/rzU6bTWqNPDItXUNevfwOOIPiYLXM3E6CfRXV2VYYtwGY/fq1HDyGVk/6So3geyKpUpU3vqilUMlzSzNlB0AMjxRr1twVm7NwDKFJlJghrGho5wBqep19Vza9SLWEW65rRlHlizJREUQgBERAEREAREQBERAEREAREQBERAajH7q4erJLMrj95nhM84Fj6hRja3Z3ULHdzVBPAOblJ/ZzAwPOFPkWPKs5wbncVXTdPmeGsfnY884yo+g4tfnY4HKW3BBjiPT8FhO2iNSHHQ8CfF6+6v7bW7OHxQ+1YC6IDx4ag8nDh0MhQbaPZTVbJoVWvHAPBY7ykSCfZSFJFWr2FaKwszXn9v4K4G0mxMO4cL3Mc1n4vfLF06M0qpGUic7GPdBjQuB+Ye0WhdmOwFSi8sqscxwMEOEex0I6hYdfDh7S12h/qV5UoUq2FVipLxSZCoXH6eqmk1rr5dsGnr79Y55JOJqCRENIY2OgaAB5i60+LxlSq7PVe6o6wzPcXOgaCTddVQQTF4mOq68x5KbSt6NH/AM4JeSS/Yu+cmZh8QNHkxw4wVsaD5bMgrRhx5Ltp1S3QkLXVtlPWOjO1Y8VlQxGayvX+yabvufVe2g0Zi7NluBo0uIM2iAVL39nxhpBplx+IFsAAjgRObjyWl7Ic5/tVUt7zIxobZocX+N2RrjpIAB8wp/8A3nVz5Th3lvh8YMggloJggGwJPPwxxVavbutRqulBrTy+5XuJ2lndXMq8IuPNvr176d+v13Nb/sLRyQC4Oj4rZdPljTS08Frt291XVcWGVqWenTLu8mcg8Ji4iZJaQpLhNo1XFofh305MElwIALXEO05iCOEjVbASDmaS1w4jXyPAi+hUa34lVpSxVeU/T6ECfDaEpRlFYx26+ZsW7p4P/lcP/wBGn/JZWE2NQpGaVGlTPNlNjT7gLns/El7ASIdoY0kcR0OvqslWCNTnjlPKZNUIrZBERDIIiIAiIgCIiAIiIAiIgCIiAIiIAiIgCIiAIiIDi+mCIIBHI3HsotvL2dYfFNdk/RqhEZ6bRHqzQ+Yg9VK0XqbWxhOnGfxLJ572t2JbQpH7IU8S3gWPDHR1ZUgA+RKh+19gYjCvyYii+k7hmHhP7rx4XehK9aL45gOolSY3Ulujcps8ybA7Ncfi4LKDqbDH2lX7NkHiJ8TvQFWnu92IYSkz9KJxNQi93U6bf3Q0yY5k+islFhOvOXgeOTZHsHulTw1PJhmNYyScosSTqZJufPkF1EcOI15hSZYmOwIeLWcND+R6fguFdcOVTM6fxePU8yaejSLnBo4rbN2SzjJ9f5LE2bTc2rBEGDP04rcLCwtIODdSOueoZwpUQ0Q0QFzRF2EklhHgREXoCIiAIiIAiIgCIiAIiIAiIgCIiAIiIAiIgCIiAIiIAiIgCIiAIiIAiIg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34" name="33 Grupo"/>
          <p:cNvGrpSpPr/>
          <p:nvPr/>
        </p:nvGrpSpPr>
        <p:grpSpPr>
          <a:xfrm>
            <a:off x="1043608" y="2132856"/>
            <a:ext cx="3960440" cy="3997782"/>
            <a:chOff x="971600" y="2348881"/>
            <a:chExt cx="3960440" cy="3997782"/>
          </a:xfrm>
        </p:grpSpPr>
        <p:pic>
          <p:nvPicPr>
            <p:cNvPr id="15" name="14 Imagen" descr="Croquis República Mexicana.- NL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971600" y="3725094"/>
              <a:ext cx="3825713" cy="2621569"/>
            </a:xfrm>
            <a:prstGeom prst="rect">
              <a:avLst/>
            </a:prstGeom>
          </p:spPr>
        </p:pic>
        <p:pic>
          <p:nvPicPr>
            <p:cNvPr id="13" name="12 Imagen" descr="Croquis Nuevo León y Gral Escobedo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604840" y="2348881"/>
              <a:ext cx="1327200" cy="2426558"/>
            </a:xfrm>
            <a:prstGeom prst="rect">
              <a:avLst/>
            </a:prstGeom>
          </p:spPr>
        </p:pic>
        <p:cxnSp>
          <p:nvCxnSpPr>
            <p:cNvPr id="17" name="16 Conector recto"/>
            <p:cNvCxnSpPr/>
            <p:nvPr/>
          </p:nvCxnSpPr>
          <p:spPr>
            <a:xfrm flipV="1">
              <a:off x="3027262" y="2708920"/>
              <a:ext cx="752650" cy="1764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V="1">
              <a:off x="3027262" y="4708641"/>
              <a:ext cx="1056350" cy="398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23 Imagen" descr="logoV_3d2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4932040" y="2132856"/>
            <a:ext cx="40324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Nombre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oficial: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Estado Libre y Soberano de Nuevo León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Superficie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64,220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km2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(3.3% del país)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Población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4,199,292 (4.0% del país)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Capital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Monterrey (3.7 millones)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Municipios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51, el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área metropolitana está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formado por 9: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Monterrey, San Pedro Garza García, Santa Catarina, Guadalupe, San Nicolás de los Garza, Apodaca, General Escobedo y Juárez.</a:t>
            </a:r>
          </a:p>
          <a:p>
            <a:pPr algn="just">
              <a:spcAft>
                <a:spcPts val="600"/>
              </a:spcAft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Actividades: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Las empresas de servicios, comercio e industrias y la creciente infraestructura lo han colocado en la competencia a nivel internacional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.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Clima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Caluroso y seco, lluvias en mayo y septiembre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691680" y="1052736"/>
            <a:ext cx="6912768" cy="50405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lvl="1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1619672" y="1556792"/>
            <a:ext cx="6777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Personas atendidas vs Trámites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259631" y="2237576"/>
          <a:ext cx="7488834" cy="12738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0081"/>
                <a:gridCol w="792088"/>
                <a:gridCol w="864096"/>
                <a:gridCol w="720080"/>
                <a:gridCol w="792088"/>
                <a:gridCol w="1001561"/>
                <a:gridCol w="1023786"/>
                <a:gridCol w="1013384"/>
                <a:gridCol w="561670"/>
              </a:tblGrid>
              <a:tr h="398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Asistentes a Talleres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Personas atendidas</a:t>
                      </a:r>
                    </a:p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en el Módulo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Trámite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04825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Inscripción</a:t>
                      </a:r>
                    </a:p>
                    <a:p>
                      <a:pPr algn="ctr" fontAlgn="ctr"/>
                      <a:r>
                        <a:rPr lang="es-MX" sz="11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RFC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Cambio de domicilio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Contraseña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Enrolamiento</a:t>
                      </a:r>
                    </a:p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Fiel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Renovación</a:t>
                      </a:r>
                    </a:p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Fiel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Revocación</a:t>
                      </a:r>
                    </a:p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Fiel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520</a:t>
                      </a:r>
                      <a:endParaRPr lang="es-MX" sz="11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219</a:t>
                      </a:r>
                      <a:endParaRPr lang="es-MX" sz="11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532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3" name="5 Gráfico"/>
          <p:cNvGraphicFramePr/>
          <p:nvPr/>
        </p:nvGraphicFramePr>
        <p:xfrm>
          <a:off x="1259632" y="4005064"/>
          <a:ext cx="7632848" cy="254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804660" y="6453336"/>
            <a:ext cx="2339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>
                <a:latin typeface="Arial" pitchFamily="34" charset="0"/>
                <a:cs typeface="Arial" pitchFamily="34" charset="0"/>
              </a:rPr>
              <a:t>Datos al 29 de octubre de 2013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6 Gráfico"/>
          <p:cNvGraphicFramePr/>
          <p:nvPr/>
        </p:nvGraphicFramePr>
        <p:xfrm>
          <a:off x="3628957" y="2420888"/>
          <a:ext cx="551504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331640" y="2334736"/>
          <a:ext cx="2347957" cy="3398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8152"/>
                <a:gridCol w="9798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Trámite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err="1" smtClean="0">
                          <a:latin typeface="Arial" pitchFamily="34" charset="0"/>
                          <a:cs typeface="Arial" pitchFamily="34" charset="0"/>
                        </a:rPr>
                        <a:t>Cantidas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Inscripción</a:t>
                      </a:r>
                    </a:p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RFC</a:t>
                      </a:r>
                      <a:endParaRPr lang="es-MX" sz="12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Cambio de domicilio</a:t>
                      </a:r>
                      <a:endParaRPr lang="es-MX" sz="12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Contraseña</a:t>
                      </a:r>
                      <a:endParaRPr lang="es-MX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Enrolamiento</a:t>
                      </a:r>
                    </a:p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Fiel</a:t>
                      </a:r>
                      <a:endParaRPr lang="es-MX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Renovación</a:t>
                      </a:r>
                    </a:p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Fiel</a:t>
                      </a:r>
                      <a:endParaRPr lang="es-MX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Revocación</a:t>
                      </a:r>
                    </a:p>
                    <a:p>
                      <a:pPr algn="ctr" fontAlgn="ctr"/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Fiel</a:t>
                      </a:r>
                      <a:endParaRPr lang="es-MX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MX" sz="12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532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1691680" y="1052736"/>
            <a:ext cx="6912768" cy="50405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lvl="1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/>
          </a:p>
        </p:txBody>
      </p:sp>
      <p:sp>
        <p:nvSpPr>
          <p:cNvPr id="16" name="3 Rectángulo"/>
          <p:cNvSpPr>
            <a:spLocks noChangeArrowheads="1"/>
          </p:cNvSpPr>
          <p:nvPr/>
        </p:nvSpPr>
        <p:spPr bwMode="auto">
          <a:xfrm>
            <a:off x="1619672" y="1556792"/>
            <a:ext cx="6777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Trámites en módulo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1331640" y="1068388"/>
            <a:ext cx="6777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 dirty="0" smtClean="0">
                <a:latin typeface="Arial" charset="0"/>
              </a:rPr>
              <a:t>Testimoniales</a:t>
            </a:r>
            <a:r>
              <a:rPr lang="es-MX" sz="2400" dirty="0" smtClean="0">
                <a:latin typeface="Arial" charset="0"/>
              </a:rPr>
              <a:t> (Rector, Director de Contaduría y alumnos) </a:t>
            </a:r>
            <a:r>
              <a:rPr lang="es-MX" sz="2400" b="1" dirty="0" smtClean="0">
                <a:latin typeface="Arial" charset="0"/>
              </a:rPr>
              <a:t>Videos</a:t>
            </a:r>
          </a:p>
          <a:p>
            <a:endParaRPr lang="es-MX" sz="2400" b="1" dirty="0">
              <a:latin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04660" y="6453336"/>
            <a:ext cx="2339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>
                <a:latin typeface="Arial" pitchFamily="34" charset="0"/>
                <a:cs typeface="Arial" pitchFamily="34" charset="0"/>
              </a:rPr>
              <a:t>Datos al 29 de octubre de 2013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morozco\AppData\Local\Microsoft\Windows\Temporary Internet Files\Content.Outlook\HX4WXGMM\CONVENIO SAT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000240"/>
            <a:ext cx="7874023" cy="4429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5272" y="142852"/>
            <a:ext cx="1089921" cy="782563"/>
          </a:xfrm>
          <a:prstGeom prst="rect">
            <a:avLst/>
          </a:prstGeom>
        </p:spPr>
      </p:pic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3571868" y="142852"/>
            <a:ext cx="28831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" charset="0"/>
              </a:rPr>
              <a:t>Fotografías</a:t>
            </a:r>
          </a:p>
          <a:p>
            <a:endParaRPr lang="es-MX" sz="2400" b="1" dirty="0">
              <a:latin typeface="Arial" charset="0"/>
            </a:endParaRPr>
          </a:p>
          <a:p>
            <a:endParaRPr lang="es-MX" sz="2400" b="1" dirty="0">
              <a:latin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04660" y="6453336"/>
            <a:ext cx="2339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>
                <a:latin typeface="Arial" pitchFamily="34" charset="0"/>
                <a:cs typeface="Arial" pitchFamily="34" charset="0"/>
              </a:rPr>
              <a:t>Datos al 29 de octubre de 2013</a:t>
            </a:r>
            <a:endParaRPr lang="es-MX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orozco\AppData\Local\Microsoft\Windows\Temporary Internet Files\Content.Outlook\HX4WXGMM\FIRMA CONVENIO SAT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071545"/>
            <a:ext cx="7786742" cy="2667681"/>
          </a:xfrm>
          <a:prstGeom prst="rect">
            <a:avLst/>
          </a:prstGeom>
          <a:noFill/>
        </p:spPr>
      </p:pic>
      <p:pic>
        <p:nvPicPr>
          <p:cNvPr id="11" name="Picture 2" descr="C:\Users\morozco\AppData\Local\Microsoft\Windows\Temporary Internet Files\Content.Outlook\HX4WXGMM\FIRMA CONVENIO SAT 2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786190"/>
            <a:ext cx="7786741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1691680" y="2060848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La Universidad Tecnológica Gral. Mariano Escobedo, es un Organismo Público Descentralizado del Estado de Nuevo León, que contribuye a consolidar los programas de desarrollo de la educación superior tecnológica en la entidad, y que forma parte del sistema nacional de Universidades Tecnológicas.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pic>
        <p:nvPicPr>
          <p:cNvPr id="8" name="Picture 4" descr="http://www.ute.edu.mx/images/instalaciones/EdificioD2.jpg"/>
          <p:cNvPicPr>
            <a:picLocks noChangeAspect="1" noChangeArrowheads="1"/>
          </p:cNvPicPr>
          <p:nvPr/>
        </p:nvPicPr>
        <p:blipFill>
          <a:blip r:embed="rId4" cstate="email">
            <a:lum bright="20000" contrast="30000"/>
          </a:blip>
          <a:srcRect t="31783"/>
          <a:stretch>
            <a:fillRect/>
          </a:stretch>
        </p:blipFill>
        <p:spPr bwMode="auto">
          <a:xfrm>
            <a:off x="2401788" y="4218186"/>
            <a:ext cx="4762500" cy="2163714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691680" y="90872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Universidad Tecnológica Gral. Mariano Escobedo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691680" y="90872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Universidad Tecnológica Gral. Mariano Escobedo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1988840"/>
            <a:ext cx="65527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Historia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Nace en Septiembre de 1998 como respuesta a la demanda de Técnicos Superiores Universitarios, por parte de las industrias y empresas de la micro-región de Nuevo León. </a:t>
            </a:r>
          </a:p>
        </p:txBody>
      </p:sp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sp>
        <p:nvSpPr>
          <p:cNvPr id="31746" name="AutoShape 2" descr="https://encrypted-tbn3.gstatic.com/images?q=tbn:ANd9GcQNbzkMD1Qn1qfruiJcG_ZDypsABJavnQRaDN3GKKUnXth4XBhC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436" name="Picture 4" descr="http://www.ute.edu.mx/images/instalaciones/Edificio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071942"/>
            <a:ext cx="3217927" cy="2143140"/>
          </a:xfrm>
          <a:prstGeom prst="rect">
            <a:avLst/>
          </a:prstGeom>
          <a:noFill/>
        </p:spPr>
      </p:pic>
      <p:pic>
        <p:nvPicPr>
          <p:cNvPr id="18438" name="Picture 6" descr="http://www.ute.edu.mx/images/instalaciones/Edificio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071943"/>
            <a:ext cx="3286148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691680" y="90872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Universidad Tecnológica Gral. Mariano Escobedo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1988840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Objetivo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Fomentar técnicos superiores universitarios aptos para la aplicación de conocimientos y la solución creativa de problemas regionales con un sentido de innovación en la incorporación de los avances científicos y tecnológicos.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Desarrollar proyectos en las áreas de su competencia y promover el desarrollo del estado mediante la investigación aplicada y fomentar el intercambio académico con otras instituciones educativas nacionales o extranjeras.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691680" y="90872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Universidad Tecnológica Gral. Mariano Escobedo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1988840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Características</a:t>
            </a:r>
          </a:p>
          <a:p>
            <a:pPr marL="355600" indent="-1778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Formar estudiantes productivos en su desempeño profesional.</a:t>
            </a:r>
          </a:p>
          <a:p>
            <a:pPr marL="355600" indent="-1778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Formación polivalente, que les permitan interactuar en un amplio campo de actividades productivas.</a:t>
            </a:r>
          </a:p>
          <a:p>
            <a:pPr marL="355600" indent="-1778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Modelo educativo que enfatiza en el aspecto práctico sin desatender los fundamentos teóricos.</a:t>
            </a:r>
          </a:p>
          <a:p>
            <a:pPr marL="355600" indent="-1778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Institución dinámica.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691680" y="90872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Universidad Tecnológica Gral. Mariano Escobedo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1844824"/>
            <a:ext cx="65527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Carreras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Técnico Superior Universitario en:</a:t>
            </a:r>
          </a:p>
          <a:p>
            <a:pPr marL="355600" indent="-1778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Desarrollo de Negocios Área Mercadotecnia</a:t>
            </a:r>
          </a:p>
          <a:p>
            <a:pPr marL="355600" indent="-1778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Educación Área Inglés</a:t>
            </a:r>
          </a:p>
          <a:p>
            <a:pPr marL="3556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Mantenimiento Área Industrial</a:t>
            </a:r>
          </a:p>
          <a:p>
            <a:pPr marL="3556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Mantenimiento Industrial</a:t>
            </a:r>
          </a:p>
          <a:p>
            <a:pPr marL="355600" indent="-1778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err="1">
                <a:latin typeface="Arial" pitchFamily="34" charset="0"/>
                <a:cs typeface="Arial" pitchFamily="34" charset="0"/>
              </a:rPr>
              <a:t>Mecatrónica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Área Automatización</a:t>
            </a:r>
          </a:p>
          <a:p>
            <a:pPr marL="3556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Nanotecnología</a:t>
            </a:r>
          </a:p>
          <a:p>
            <a:pPr marL="3556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Química Área Tecnología Ambiental</a:t>
            </a:r>
          </a:p>
          <a:p>
            <a:pPr marL="3556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Tecnologías de la Información y Comunicación: Área Sistemas Informáticos </a:t>
            </a:r>
          </a:p>
        </p:txBody>
      </p:sp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pic>
        <p:nvPicPr>
          <p:cNvPr id="24578" name="Picture 2" descr="http://www.une.edu.pe/procase/images/stories/aula-de-clas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3284984"/>
            <a:ext cx="2880320" cy="19708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691680" y="90872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Universidad Tecnológica Gral. Mariano Escobedo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1988840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Carreras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Ingeniería en:</a:t>
            </a:r>
          </a:p>
          <a:p>
            <a:pPr marL="3556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Desarrollo en Innovación Empresarial</a:t>
            </a:r>
          </a:p>
          <a:p>
            <a:pPr marL="3556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Mecatrónica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3556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Tecnología Ambiental</a:t>
            </a:r>
          </a:p>
          <a:p>
            <a:pPr marL="3556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Mantenimiento Industrial</a:t>
            </a:r>
          </a:p>
          <a:p>
            <a:pPr marL="3556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Tecnologías de la Información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  <p:pic>
        <p:nvPicPr>
          <p:cNvPr id="23554" name="Picture 2" descr="http://www.acssa.com/Archivos/UserFiles/Image/P8140013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2564904"/>
            <a:ext cx="3672706" cy="2849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67552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Tecnológica Gral. Mariano Escobedo</a:t>
            </a:r>
            <a:b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Servicio de Administración Tributaria</a:t>
            </a:r>
            <a:endParaRPr lang="es-MX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saiiut.ute.edu.mx/websaiiut/imagenes/logoVe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1820" y="188640"/>
            <a:ext cx="1089940" cy="64807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1691680" y="1052736"/>
            <a:ext cx="6552728" cy="56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Los contribuyentes están más familiarizados y usan las nuevas tecnologías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ES" sz="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El Servicio de Administración Tributaria (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SAT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), ha actualizado sus servicios hacia los contribuyentes, proporcionando mejor atención, éstos también han modificado algunos hábitos fiscales.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Las personas físicas y morales tienen obligaciones fiscales que cumplir de acuerdo a la actividad económica que realizan y a los ingresos que perciben.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SAT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ofrece herramientas virtuales que facilitan el cumplimiento de las obligaciones que tienen los contribuyentes y brinda orientación y asesorías de los trámites que deben realizar.</a:t>
            </a:r>
            <a:endParaRPr lang="es-MX" sz="2000" dirty="0"/>
          </a:p>
        </p:txBody>
      </p:sp>
      <p:pic>
        <p:nvPicPr>
          <p:cNvPr id="12" name="11 Imagen" descr="logoV_3d2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116632"/>
            <a:ext cx="1089921" cy="782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1360</Words>
  <Application>Microsoft Office PowerPoint</Application>
  <PresentationFormat>Presentación en pantalla (4:3)</PresentationFormat>
  <Paragraphs>234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MOAJ6328</dc:creator>
  <cp:lastModifiedBy>morozco</cp:lastModifiedBy>
  <cp:revision>90</cp:revision>
  <dcterms:created xsi:type="dcterms:W3CDTF">2013-11-08T13:58:52Z</dcterms:created>
  <dcterms:modified xsi:type="dcterms:W3CDTF">2013-11-16T02:03:10Z</dcterms:modified>
</cp:coreProperties>
</file>